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1" r:id="rId3"/>
    <p:sldId id="262" r:id="rId4"/>
    <p:sldId id="264" r:id="rId5"/>
    <p:sldId id="265" r:id="rId6"/>
    <p:sldId id="280" r:id="rId7"/>
    <p:sldId id="281" r:id="rId8"/>
    <p:sldId id="286" r:id="rId9"/>
    <p:sldId id="287" r:id="rId10"/>
    <p:sldId id="288" r:id="rId11"/>
    <p:sldId id="289" r:id="rId12"/>
    <p:sldId id="290" r:id="rId13"/>
    <p:sldId id="292" r:id="rId14"/>
    <p:sldId id="291" r:id="rId15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5382"/>
    <a:srgbClr val="18396A"/>
    <a:srgbClr val="EFF1F5"/>
    <a:srgbClr val="C5CDD9"/>
    <a:srgbClr val="909FB7"/>
    <a:srgbClr val="090B63"/>
    <a:srgbClr val="6D8ABF"/>
    <a:srgbClr val="6D6D6D"/>
    <a:srgbClr val="315487"/>
    <a:srgbClr val="C4D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43" autoAdjust="0"/>
    <p:restoredTop sz="95487" autoAdjust="0"/>
  </p:normalViewPr>
  <p:slideViewPr>
    <p:cSldViewPr snapToGrid="0">
      <p:cViewPr varScale="1">
        <p:scale>
          <a:sx n="159" d="100"/>
          <a:sy n="159" d="100"/>
        </p:scale>
        <p:origin x="204" y="19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3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E2F9FF4-863D-48E5-A554-C904FC911B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96C44C-8FB1-4F34-AF5C-6F0F90279C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A2BEC-7E6F-47A9-9115-3EED439C6DA5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D22F06-340C-45EB-9852-8B38EC4757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50C819-5405-4E7C-8A91-4EB4CFA383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FC30F-08BE-47A5-ACC1-355FFE2663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3539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8C93F-AAD7-4410-AA25-972027873478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3DC29-C20B-4A99-A3AC-B5CC8D20AB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3096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DC29-C20B-4A99-A3AC-B5CC8D20ABB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848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CDA805E-C60B-49EC-9F37-0B77DAE54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 b="1" u="none">
                <a:solidFill>
                  <a:srgbClr val="18396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endParaRPr lang="en-US" altLang="ko-KR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C299158-F609-43AC-99E5-6F9C5EC71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2290" y="5574359"/>
            <a:ext cx="2487420" cy="6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62EEF90-3F1D-4CCB-9784-B6610CC09C8F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24000" y="2225573"/>
            <a:ext cx="9144000" cy="743112"/>
          </a:xfrm>
        </p:spPr>
        <p:txBody>
          <a:bodyPr anchor="b">
            <a:normAutofit/>
          </a:bodyPr>
          <a:lstStyle>
            <a:lvl1pPr algn="ctr">
              <a:defRPr sz="3000" b="1">
                <a:solidFill>
                  <a:srgbClr val="1839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E032F138-CA7E-4096-8704-327C8C529AFB}"/>
              </a:ext>
            </a:extLst>
          </p:cNvPr>
          <p:cNvSpPr/>
          <p:nvPr userDrawn="1"/>
        </p:nvSpPr>
        <p:spPr>
          <a:xfrm rot="5400000">
            <a:off x="5232923" y="-595993"/>
            <a:ext cx="1726165" cy="2918151"/>
          </a:xfrm>
          <a:prstGeom prst="homePlate">
            <a:avLst>
              <a:gd name="adj" fmla="val 34865"/>
            </a:avLst>
          </a:prstGeom>
          <a:solidFill>
            <a:srgbClr val="1839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76E25320-513B-44D3-9642-987EF961727D}"/>
              </a:ext>
            </a:extLst>
          </p:cNvPr>
          <p:cNvSpPr/>
          <p:nvPr userDrawn="1"/>
        </p:nvSpPr>
        <p:spPr>
          <a:xfrm rot="16200000">
            <a:off x="5819404" y="485404"/>
            <a:ext cx="553201" cy="12192001"/>
          </a:xfrm>
          <a:prstGeom prst="homePlate">
            <a:avLst>
              <a:gd name="adj" fmla="val 34865"/>
            </a:avLst>
          </a:prstGeom>
          <a:solidFill>
            <a:srgbClr val="18396A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285221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A9194-ABCE-4889-8E43-B9E05C5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88997"/>
            <a:ext cx="10515600" cy="734120"/>
          </a:xfrm>
        </p:spPr>
        <p:txBody>
          <a:bodyPr/>
          <a:lstStyle>
            <a:lvl1pPr>
              <a:defRPr b="1">
                <a:solidFill>
                  <a:srgbClr val="18396A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EBA65-9FFF-4C4F-9E0D-268F2F89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22723" y="6477006"/>
            <a:ext cx="2743200" cy="365125"/>
          </a:xfrm>
          <a:effectLst/>
        </p:spPr>
        <p:txBody>
          <a:bodyPr/>
          <a:lstStyle>
            <a:lvl1pPr algn="ctr">
              <a:defRPr sz="2800" b="1">
                <a:solidFill>
                  <a:srgbClr val="1839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CF30976-4E8F-417C-866E-A8168301061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6C17CBB-CFA6-4948-B928-39AE91925522}"/>
              </a:ext>
            </a:extLst>
          </p:cNvPr>
          <p:cNvCxnSpPr>
            <a:cxnSpLocks/>
          </p:cNvCxnSpPr>
          <p:nvPr userDrawn="1"/>
        </p:nvCxnSpPr>
        <p:spPr>
          <a:xfrm flipH="1">
            <a:off x="6" y="6350545"/>
            <a:ext cx="12191999" cy="0"/>
          </a:xfrm>
          <a:prstGeom prst="line">
            <a:avLst/>
          </a:prstGeom>
          <a:ln w="50800">
            <a:solidFill>
              <a:srgbClr val="1839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8A383C40-7C6E-460D-87FE-A8AEF45E9701}"/>
              </a:ext>
            </a:extLst>
          </p:cNvPr>
          <p:cNvSpPr/>
          <p:nvPr userDrawn="1"/>
        </p:nvSpPr>
        <p:spPr>
          <a:xfrm rot="5400000">
            <a:off x="-404022" y="404018"/>
            <a:ext cx="1646244" cy="838200"/>
          </a:xfrm>
          <a:prstGeom prst="triangle">
            <a:avLst/>
          </a:prstGeom>
          <a:solidFill>
            <a:srgbClr val="1839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DAAD764-793F-49A8-9863-50C47D817E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15145" y="6429847"/>
            <a:ext cx="1233062" cy="412276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72E73E9-B3B0-491D-92BB-B2B83FCDABCF}"/>
              </a:ext>
            </a:extLst>
          </p:cNvPr>
          <p:cNvCxnSpPr>
            <a:cxnSpLocks/>
          </p:cNvCxnSpPr>
          <p:nvPr userDrawn="1"/>
        </p:nvCxnSpPr>
        <p:spPr>
          <a:xfrm>
            <a:off x="0" y="823118"/>
            <a:ext cx="12192003" cy="4882"/>
          </a:xfrm>
          <a:prstGeom prst="line">
            <a:avLst/>
          </a:prstGeom>
          <a:ln w="50800">
            <a:solidFill>
              <a:srgbClr val="1839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42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A9194-ABCE-4889-8E43-B9E05C5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2878721"/>
            <a:ext cx="10515600" cy="734120"/>
          </a:xfrm>
        </p:spPr>
        <p:txBody>
          <a:bodyPr/>
          <a:lstStyle>
            <a:lvl1pPr algn="ctr">
              <a:defRPr b="1">
                <a:solidFill>
                  <a:srgbClr val="18396A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EBA65-9FFF-4C4F-9E0D-268F2F89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22723" y="6477006"/>
            <a:ext cx="2743200" cy="365125"/>
          </a:xfrm>
          <a:effectLst/>
        </p:spPr>
        <p:txBody>
          <a:bodyPr/>
          <a:lstStyle>
            <a:lvl1pPr algn="ctr">
              <a:defRPr sz="2800" b="1">
                <a:solidFill>
                  <a:srgbClr val="1839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CF30976-4E8F-417C-866E-A8168301061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1C4CED9-6A84-4FB6-B54F-E348248B6EB0}"/>
              </a:ext>
            </a:extLst>
          </p:cNvPr>
          <p:cNvCxnSpPr>
            <a:cxnSpLocks/>
          </p:cNvCxnSpPr>
          <p:nvPr userDrawn="1"/>
        </p:nvCxnSpPr>
        <p:spPr>
          <a:xfrm flipH="1">
            <a:off x="6" y="6350545"/>
            <a:ext cx="12191999" cy="0"/>
          </a:xfrm>
          <a:prstGeom prst="line">
            <a:avLst/>
          </a:prstGeom>
          <a:ln w="50800">
            <a:solidFill>
              <a:srgbClr val="1839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1A26FED-B704-4D3A-A04F-978C115E5942}"/>
              </a:ext>
            </a:extLst>
          </p:cNvPr>
          <p:cNvCxnSpPr>
            <a:cxnSpLocks/>
          </p:cNvCxnSpPr>
          <p:nvPr userDrawn="1"/>
        </p:nvCxnSpPr>
        <p:spPr>
          <a:xfrm>
            <a:off x="0" y="823118"/>
            <a:ext cx="12192003" cy="4882"/>
          </a:xfrm>
          <a:prstGeom prst="line">
            <a:avLst/>
          </a:prstGeom>
          <a:ln w="50800">
            <a:solidFill>
              <a:srgbClr val="1839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EF710B8-87B8-7950-1ACC-154BCE0AAD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15145" y="6429847"/>
            <a:ext cx="1233062" cy="41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2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A9194-ABCE-4889-8E43-B9E05C5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88997"/>
            <a:ext cx="10515600" cy="734120"/>
          </a:xfrm>
        </p:spPr>
        <p:txBody>
          <a:bodyPr/>
          <a:lstStyle>
            <a:lvl1pPr>
              <a:defRPr b="1">
                <a:solidFill>
                  <a:srgbClr val="18396A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A91764-5061-4141-B8C8-A1154A8574A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123952"/>
            <a:ext cx="10515600" cy="5053013"/>
          </a:xfrm>
        </p:spPr>
        <p:txBody>
          <a:bodyPr/>
          <a:lstStyle>
            <a:lvl1pPr marL="228584" indent="-228584">
              <a:lnSpc>
                <a:spcPct val="150000"/>
              </a:lnSpc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50000"/>
              </a:lnSpc>
              <a:buClrTx/>
              <a:buSzPct val="9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2pPr>
            <a:lvl3pPr marL="1142914" indent="-228584">
              <a:lnSpc>
                <a:spcPct val="15000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rgbClr val="18396A"/>
                </a:solidFill>
              </a:defRPr>
            </a:lvl4pPr>
            <a:lvl5pPr>
              <a:defRPr>
                <a:solidFill>
                  <a:srgbClr val="18396A"/>
                </a:solidFill>
              </a:defRPr>
            </a:lvl5pPr>
          </a:lstStyle>
          <a:p>
            <a:pPr lvl="0"/>
            <a:r>
              <a:rPr lang="ko-KR" altLang="en-US" dirty="0"/>
              <a:t> 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EBA65-9FFF-4C4F-9E0D-268F2F89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22723" y="6477006"/>
            <a:ext cx="2743200" cy="365125"/>
          </a:xfrm>
          <a:effectLst/>
        </p:spPr>
        <p:txBody>
          <a:bodyPr/>
          <a:lstStyle>
            <a:lvl1pPr algn="ctr">
              <a:defRPr sz="2800" b="1">
                <a:solidFill>
                  <a:srgbClr val="18396A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CF30976-4E8F-417C-866E-A8168301061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6C17CBB-CFA6-4948-B928-39AE91925522}"/>
              </a:ext>
            </a:extLst>
          </p:cNvPr>
          <p:cNvCxnSpPr>
            <a:cxnSpLocks/>
          </p:cNvCxnSpPr>
          <p:nvPr userDrawn="1"/>
        </p:nvCxnSpPr>
        <p:spPr>
          <a:xfrm flipH="1">
            <a:off x="6" y="6350545"/>
            <a:ext cx="12191999" cy="0"/>
          </a:xfrm>
          <a:prstGeom prst="line">
            <a:avLst/>
          </a:prstGeom>
          <a:ln w="50800">
            <a:solidFill>
              <a:srgbClr val="1839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8A383C40-7C6E-460D-87FE-A8AEF45E9701}"/>
              </a:ext>
            </a:extLst>
          </p:cNvPr>
          <p:cNvSpPr/>
          <p:nvPr userDrawn="1"/>
        </p:nvSpPr>
        <p:spPr>
          <a:xfrm rot="5400000">
            <a:off x="-404022" y="404018"/>
            <a:ext cx="1646244" cy="838200"/>
          </a:xfrm>
          <a:prstGeom prst="triangle">
            <a:avLst/>
          </a:prstGeom>
          <a:solidFill>
            <a:srgbClr val="1839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8D936B-6EFB-4AAD-BA8B-218B60D3ED29}"/>
              </a:ext>
            </a:extLst>
          </p:cNvPr>
          <p:cNvCxnSpPr>
            <a:cxnSpLocks/>
            <a:stCxn id="14" idx="3"/>
          </p:cNvCxnSpPr>
          <p:nvPr userDrawn="1"/>
        </p:nvCxnSpPr>
        <p:spPr>
          <a:xfrm>
            <a:off x="0" y="823118"/>
            <a:ext cx="12192003" cy="4882"/>
          </a:xfrm>
          <a:prstGeom prst="line">
            <a:avLst/>
          </a:prstGeom>
          <a:ln w="50800">
            <a:solidFill>
              <a:srgbClr val="1839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F5C52DC-B3CA-541B-394D-203C468195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15145" y="6429847"/>
            <a:ext cx="1233062" cy="41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0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6CD104-BE63-422C-9A1A-CF79AB071E0C}"/>
              </a:ext>
            </a:extLst>
          </p:cNvPr>
          <p:cNvSpPr/>
          <p:nvPr userDrawn="1"/>
        </p:nvSpPr>
        <p:spPr>
          <a:xfrm>
            <a:off x="0" y="2800351"/>
            <a:ext cx="12192000" cy="1362075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8A9194-ABCE-4889-8E43-B9E05C5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2" y="3163538"/>
            <a:ext cx="10883900" cy="734120"/>
          </a:xfrm>
        </p:spPr>
        <p:txBody>
          <a:bodyPr>
            <a:normAutofit/>
          </a:bodyPr>
          <a:lstStyle>
            <a:lvl1pPr algn="ctr">
              <a:defRPr sz="4400" b="1">
                <a:solidFill>
                  <a:srgbClr val="18396A"/>
                </a:solidFill>
              </a:defRPr>
            </a:lvl1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A31B8E-325E-43B4-A278-7BB6307DCA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9214" y="6114070"/>
            <a:ext cx="2178993" cy="72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C6FD25-6B26-49DC-BF22-85E94B51F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06AB7F-6380-4BAC-BBA2-29AADE6D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E8FE9-7468-47D7-8422-9205FBBA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99517D-8D93-414E-BD81-25CF73B6A6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3042CE-1539-4076-B84E-014142E7E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30976-4E8F-417C-866E-A816830106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40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2" r:id="rId3"/>
    <p:sldLayoutId id="2147483683" r:id="rId4"/>
    <p:sldLayoutId id="2147483663" r:id="rId5"/>
  </p:sldLayoutIdLst>
  <p:hf hdr="0" ftr="0" dt="0"/>
  <p:txStyles>
    <p:titleStyle>
      <a:lvl1pPr algn="l" defTabSz="914332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C15D24C3-761D-4AFC-A7EC-70D5CA86D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618038"/>
            <a:ext cx="9144000" cy="1655762"/>
          </a:xfrm>
        </p:spPr>
        <p:txBody>
          <a:bodyPr/>
          <a:lstStyle/>
          <a:p>
            <a:r>
              <a:rPr lang="en-US" altLang="ko-KR" b="0" dirty="0"/>
              <a:t>2024. 1. 10</a:t>
            </a:r>
          </a:p>
          <a:p>
            <a:r>
              <a:rPr lang="en-US" altLang="ko-KR" b="0" dirty="0"/>
              <a:t>SMEET LAB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CE7985A6-8713-4C3E-A09C-22158675DD75}"/>
              </a:ext>
            </a:extLst>
          </p:cNvPr>
          <p:cNvSpPr txBox="1">
            <a:spLocks/>
          </p:cNvSpPr>
          <p:nvPr/>
        </p:nvSpPr>
        <p:spPr>
          <a:xfrm>
            <a:off x="935371" y="3036641"/>
            <a:ext cx="10321255" cy="7847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332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1839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ko-KR" sz="2200" dirty="0">
                <a:solidFill>
                  <a:schemeClr val="tx1"/>
                </a:solidFill>
              </a:rPr>
              <a:t>Data</a:t>
            </a:r>
            <a:r>
              <a:rPr lang="ko-KR" altLang="en-US" sz="2200" dirty="0">
                <a:solidFill>
                  <a:schemeClr val="tx1"/>
                </a:solidFill>
              </a:rPr>
              <a:t> </a:t>
            </a:r>
            <a:r>
              <a:rPr lang="en-US" altLang="ko-KR" sz="2200" dirty="0">
                <a:solidFill>
                  <a:schemeClr val="tx1"/>
                </a:solidFill>
              </a:rPr>
              <a:t>Collection</a:t>
            </a:r>
          </a:p>
        </p:txBody>
      </p:sp>
    </p:spTree>
    <p:extLst>
      <p:ext uri="{BB962C8B-B14F-4D97-AF65-F5344CB8AC3E}">
        <p14:creationId xmlns:p14="http://schemas.microsoft.com/office/powerpoint/2010/main" val="202119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1DA9B-1B2A-4204-F1CC-B8CCBA98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Boruta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C9B45B-9EDE-6716-AB56-323FEC5E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0976-4E8F-417C-866E-A81683010615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ADB762C-7214-7BC7-2A29-4A7642FCB222}"/>
              </a:ext>
            </a:extLst>
          </p:cNvPr>
          <p:cNvSpPr txBox="1">
            <a:spLocks/>
          </p:cNvSpPr>
          <p:nvPr/>
        </p:nvSpPr>
        <p:spPr>
          <a:xfrm>
            <a:off x="838200" y="1123952"/>
            <a:ext cx="10515600" cy="5053013"/>
          </a:xfrm>
          <a:prstGeom prst="rect">
            <a:avLst/>
          </a:prstGeom>
        </p:spPr>
        <p:txBody>
          <a:bodyPr/>
          <a:lstStyle>
            <a:lvl1pPr marL="228584" indent="-228584" algn="l" defTabSz="914332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Method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Use Boruta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Visualization the select data</a:t>
            </a:r>
          </a:p>
          <a:p>
            <a:pPr lvl="1"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2200" dirty="0"/>
              <a:t>Variables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Gathering data using Carmaker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Data is gathered by sensor data and control data that can achieve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Sensor data : data from IMU, wheel speed sensor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Control data : steering angle, motor torque</a:t>
            </a:r>
          </a:p>
        </p:txBody>
      </p:sp>
    </p:spTree>
    <p:extLst>
      <p:ext uri="{BB962C8B-B14F-4D97-AF65-F5344CB8AC3E}">
        <p14:creationId xmlns:p14="http://schemas.microsoft.com/office/powerpoint/2010/main" val="2137477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1DA9B-1B2A-4204-F1CC-B8CCBA98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Carmaker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C9B45B-9EDE-6716-AB56-323FEC5E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0976-4E8F-417C-866E-A81683010615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ADB762C-7214-7BC7-2A29-4A7642FCB222}"/>
              </a:ext>
            </a:extLst>
          </p:cNvPr>
          <p:cNvSpPr txBox="1">
            <a:spLocks/>
          </p:cNvSpPr>
          <p:nvPr/>
        </p:nvSpPr>
        <p:spPr>
          <a:xfrm>
            <a:off x="838200" y="1123952"/>
            <a:ext cx="10515600" cy="5053013"/>
          </a:xfrm>
          <a:prstGeom prst="rect">
            <a:avLst/>
          </a:prstGeom>
        </p:spPr>
        <p:txBody>
          <a:bodyPr/>
          <a:lstStyle>
            <a:lvl1pPr marL="228584" indent="-228584" algn="l" defTabSz="914332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8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4D70F85-FF54-6D0F-C24A-697A02970778}"/>
              </a:ext>
            </a:extLst>
          </p:cNvPr>
          <p:cNvSpPr txBox="1">
            <a:spLocks/>
          </p:cNvSpPr>
          <p:nvPr/>
        </p:nvSpPr>
        <p:spPr>
          <a:xfrm>
            <a:off x="990600" y="1276352"/>
            <a:ext cx="10515600" cy="5053013"/>
          </a:xfrm>
          <a:prstGeom prst="rect">
            <a:avLst/>
          </a:prstGeom>
        </p:spPr>
        <p:txBody>
          <a:bodyPr/>
          <a:lstStyle>
            <a:lvl1pPr marL="228584" indent="-228584" algn="l" defTabSz="914332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For various environments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Make a new Map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North skyway Road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018BAD-F71F-3E90-CB21-9E29937C1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21" y="3062037"/>
            <a:ext cx="5212527" cy="29919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C18189-819B-94BB-D615-168197126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705" y="1480126"/>
            <a:ext cx="4793816" cy="19488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BB434C-6D59-CBEA-4C27-C690B311E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705" y="3632774"/>
            <a:ext cx="4793816" cy="233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63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1DA9B-1B2A-4204-F1CC-B8CCBA98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Carmaker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C9B45B-9EDE-6716-AB56-323FEC5E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0976-4E8F-417C-866E-A81683010615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ADB762C-7214-7BC7-2A29-4A7642FCB222}"/>
              </a:ext>
            </a:extLst>
          </p:cNvPr>
          <p:cNvSpPr txBox="1">
            <a:spLocks/>
          </p:cNvSpPr>
          <p:nvPr/>
        </p:nvSpPr>
        <p:spPr>
          <a:xfrm>
            <a:off x="838200" y="1123952"/>
            <a:ext cx="10515600" cy="5053013"/>
          </a:xfrm>
          <a:prstGeom prst="rect">
            <a:avLst/>
          </a:prstGeom>
        </p:spPr>
        <p:txBody>
          <a:bodyPr/>
          <a:lstStyle>
            <a:lvl1pPr marL="228584" indent="-228584" algn="l" defTabSz="914332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8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4D70F85-FF54-6D0F-C24A-697A02970778}"/>
              </a:ext>
            </a:extLst>
          </p:cNvPr>
          <p:cNvSpPr txBox="1">
            <a:spLocks/>
          </p:cNvSpPr>
          <p:nvPr/>
        </p:nvSpPr>
        <p:spPr>
          <a:xfrm>
            <a:off x="990600" y="1276352"/>
            <a:ext cx="10515600" cy="5053013"/>
          </a:xfrm>
          <a:prstGeom prst="rect">
            <a:avLst/>
          </a:prstGeom>
        </p:spPr>
        <p:txBody>
          <a:bodyPr/>
          <a:lstStyle>
            <a:lvl1pPr marL="228584" indent="-228584" algn="l" defTabSz="914332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A5E104-914A-1BA9-6BE3-A894A86A4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27" y="970758"/>
            <a:ext cx="9429160" cy="52734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38CC52A-E9C2-356D-7004-41D4ABDCEA03}"/>
              </a:ext>
            </a:extLst>
          </p:cNvPr>
          <p:cNvSpPr/>
          <p:nvPr/>
        </p:nvSpPr>
        <p:spPr>
          <a:xfrm>
            <a:off x="3862136" y="1191126"/>
            <a:ext cx="2105527" cy="848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137DE9-85D4-9DB8-39CE-767DA045444D}"/>
              </a:ext>
            </a:extLst>
          </p:cNvPr>
          <p:cNvSpPr/>
          <p:nvPr/>
        </p:nvSpPr>
        <p:spPr>
          <a:xfrm>
            <a:off x="6096000" y="5265821"/>
            <a:ext cx="2105527" cy="848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33583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81652-E806-8F71-C242-0E0B486F5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Carmaker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E9207A-A3CB-DA29-F730-78183567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0976-4E8F-417C-866E-A81683010615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F779415-912E-061D-94B4-BE0F980306BE}"/>
              </a:ext>
            </a:extLst>
          </p:cNvPr>
          <p:cNvSpPr txBox="1">
            <a:spLocks/>
          </p:cNvSpPr>
          <p:nvPr/>
        </p:nvSpPr>
        <p:spPr>
          <a:xfrm>
            <a:off x="838200" y="1123952"/>
            <a:ext cx="10515600" cy="5053013"/>
          </a:xfrm>
          <a:prstGeom prst="rect">
            <a:avLst/>
          </a:prstGeom>
        </p:spPr>
        <p:txBody>
          <a:bodyPr/>
          <a:lstStyle>
            <a:lvl1pPr marL="228584" indent="-228584" algn="l" defTabSz="914332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Fx</a:t>
            </a:r>
            <a:r>
              <a:rPr lang="en-US" altLang="ko-KR" dirty="0"/>
              <a:t> is plotted against Motor Torque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DA1CE7-BAF5-E0C1-618B-DD6B0833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25" y="1708484"/>
            <a:ext cx="8178254" cy="453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22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BC4E7-DE2B-640E-3715-DF7FFF967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Carmaker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82048B-7119-7B73-86F5-75FFA286F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The Result of Boruta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Iteration : 100 </a:t>
            </a:r>
          </a:p>
          <a:p>
            <a:pPr marL="0" indent="0">
              <a:buNone/>
            </a:pP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C947786-91DA-45E4-CADA-4CC34F3CA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045059"/>
              </p:ext>
            </p:extLst>
          </p:nvPr>
        </p:nvGraphicFramePr>
        <p:xfrm>
          <a:off x="939799" y="2452101"/>
          <a:ext cx="9654006" cy="3497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001">
                  <a:extLst>
                    <a:ext uri="{9D8B030D-6E8A-4147-A177-3AD203B41FA5}">
                      <a16:colId xmlns:a16="http://schemas.microsoft.com/office/drawing/2014/main" val="1702096741"/>
                    </a:ext>
                  </a:extLst>
                </a:gridCol>
                <a:gridCol w="1609001">
                  <a:extLst>
                    <a:ext uri="{9D8B030D-6E8A-4147-A177-3AD203B41FA5}">
                      <a16:colId xmlns:a16="http://schemas.microsoft.com/office/drawing/2014/main" val="3000276975"/>
                    </a:ext>
                  </a:extLst>
                </a:gridCol>
                <a:gridCol w="1609001">
                  <a:extLst>
                    <a:ext uri="{9D8B030D-6E8A-4147-A177-3AD203B41FA5}">
                      <a16:colId xmlns:a16="http://schemas.microsoft.com/office/drawing/2014/main" val="1790962899"/>
                    </a:ext>
                  </a:extLst>
                </a:gridCol>
                <a:gridCol w="1609001">
                  <a:extLst>
                    <a:ext uri="{9D8B030D-6E8A-4147-A177-3AD203B41FA5}">
                      <a16:colId xmlns:a16="http://schemas.microsoft.com/office/drawing/2014/main" val="2116574002"/>
                    </a:ext>
                  </a:extLst>
                </a:gridCol>
                <a:gridCol w="1609001">
                  <a:extLst>
                    <a:ext uri="{9D8B030D-6E8A-4147-A177-3AD203B41FA5}">
                      <a16:colId xmlns:a16="http://schemas.microsoft.com/office/drawing/2014/main" val="1289449919"/>
                    </a:ext>
                  </a:extLst>
                </a:gridCol>
                <a:gridCol w="1609001">
                  <a:extLst>
                    <a:ext uri="{9D8B030D-6E8A-4147-A177-3AD203B41FA5}">
                      <a16:colId xmlns:a16="http://schemas.microsoft.com/office/drawing/2014/main" val="919802107"/>
                    </a:ext>
                  </a:extLst>
                </a:gridCol>
              </a:tblGrid>
              <a:tr h="439807"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Variable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hints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importance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Variable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hints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importance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6631475"/>
                  </a:ext>
                </a:extLst>
              </a:tr>
              <a:tr h="2548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Car.Con.ax_1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3.22E-06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Car.PitchAcc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1.25E-05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1516736"/>
                  </a:ext>
                </a:extLst>
              </a:tr>
              <a:tr h="2548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Car.Con.ay_1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99.99962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Car.RollAcc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2.65E-05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6706207"/>
                  </a:ext>
                </a:extLst>
              </a:tr>
              <a:tr h="2548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Car.Con.az_1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5.99E-06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Car.YawAcc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1.25E-06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8789651"/>
                  </a:ext>
                </a:extLst>
              </a:tr>
              <a:tr h="2548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Car.FxFL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5.9E-07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PT.WFL.Trq_Drive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8517336"/>
                  </a:ext>
                </a:extLst>
              </a:tr>
              <a:tr h="2548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Car.FxFR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2.47E-06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PT.WFL.rotv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3127332"/>
                  </a:ext>
                </a:extLst>
              </a:tr>
              <a:tr h="2548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Car.FxRL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7.37E-06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PT.WFR.Trq_Drive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4908303"/>
                  </a:ext>
                </a:extLst>
              </a:tr>
              <a:tr h="2548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Car.FxRR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9.29E-06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PT.WFR.rotv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1.5E-05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8746259"/>
                  </a:ext>
                </a:extLst>
              </a:tr>
              <a:tr h="2548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Car.FzFL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2.01E-05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PT.WRL.Trq_Drive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0168555"/>
                  </a:ext>
                </a:extLst>
              </a:tr>
              <a:tr h="2548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Car.FzFR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4.04E-07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PT.WRL.rotv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1.86E-07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1562256"/>
                  </a:ext>
                </a:extLst>
              </a:tr>
              <a:tr h="2548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Car.FzRL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2.06E-05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PT.WRR.Trq_Drive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5.11E-07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0927864"/>
                  </a:ext>
                </a:extLst>
              </a:tr>
              <a:tr h="2548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Car.FzRR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2.88E-05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PT.WRR.rotv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0.000168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5601291"/>
                  </a:ext>
                </a:extLst>
              </a:tr>
              <a:tr h="25480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Steer.WhlAng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4.9E-05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7642266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D63D6B-5F4C-D099-1442-E989FB02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0976-4E8F-417C-866E-A8168301061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10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1DA9B-1B2A-4204-F1CC-B8CCBA98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Sensitivity Analysis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C9B45B-9EDE-6716-AB56-323FEC5E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0976-4E8F-417C-866E-A81683010615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ADB762C-7214-7BC7-2A29-4A7642FCB222}"/>
              </a:ext>
            </a:extLst>
          </p:cNvPr>
          <p:cNvSpPr txBox="1">
            <a:spLocks/>
          </p:cNvSpPr>
          <p:nvPr/>
        </p:nvSpPr>
        <p:spPr>
          <a:xfrm>
            <a:off x="838200" y="1123952"/>
            <a:ext cx="10515600" cy="5053013"/>
          </a:xfrm>
          <a:prstGeom prst="rect">
            <a:avLst/>
          </a:prstGeom>
        </p:spPr>
        <p:txBody>
          <a:bodyPr/>
          <a:lstStyle>
            <a:lvl1pPr marL="228584" indent="-228584" algn="l" defTabSz="914332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Why is Selecting variables important for DNN?</a:t>
            </a:r>
          </a:p>
          <a:p>
            <a:pPr lvl="1">
              <a:lnSpc>
                <a:spcPct val="150000"/>
              </a:lnSpc>
            </a:pPr>
            <a:r>
              <a:rPr lang="en-US" altLang="ko-KR" sz="1800" b="0" i="0" dirty="0">
                <a:effectLst/>
              </a:rPr>
              <a:t>DNNs may not need to choose input variables because the coefficients of unnecessary variables will converge to zero.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However, selecting many variables increases the computation cost of estimation in the model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Also, It prevents the model from going into overfitting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793520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1DA9B-1B2A-4204-F1CC-B8CCBA98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Sensitivity Analysis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C9B45B-9EDE-6716-AB56-323FEC5E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0976-4E8F-417C-866E-A81683010615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ADB762C-7214-7BC7-2A29-4A7642FCB222}"/>
              </a:ext>
            </a:extLst>
          </p:cNvPr>
          <p:cNvSpPr txBox="1">
            <a:spLocks/>
          </p:cNvSpPr>
          <p:nvPr/>
        </p:nvSpPr>
        <p:spPr>
          <a:xfrm>
            <a:off x="838200" y="1123952"/>
            <a:ext cx="4636168" cy="5053013"/>
          </a:xfrm>
          <a:prstGeom prst="rect">
            <a:avLst/>
          </a:prstGeom>
        </p:spPr>
        <p:txBody>
          <a:bodyPr/>
          <a:lstStyle>
            <a:lvl1pPr marL="228584" indent="-228584" algn="l" defTabSz="914332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Sobol’s Method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Base Method : Decomposition of Variance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Advantage : Global Sensitivity, Interaction Effects, Non-linear Effects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Disadvantage : Computational Intensity, Model dependent</a:t>
            </a:r>
          </a:p>
          <a:p>
            <a:pPr lvl="1">
              <a:lnSpc>
                <a:spcPct val="150000"/>
              </a:lnSpc>
            </a:pPr>
            <a:endParaRPr lang="en-US" altLang="ko-KR" sz="18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37657C2-E67D-C1F6-B2B3-8B9770C935B6}"/>
              </a:ext>
            </a:extLst>
          </p:cNvPr>
          <p:cNvSpPr txBox="1">
            <a:spLocks/>
          </p:cNvSpPr>
          <p:nvPr/>
        </p:nvSpPr>
        <p:spPr>
          <a:xfrm>
            <a:off x="6194323" y="1123952"/>
            <a:ext cx="4636168" cy="5053013"/>
          </a:xfrm>
          <a:prstGeom prst="rect">
            <a:avLst/>
          </a:prstGeom>
        </p:spPr>
        <p:txBody>
          <a:bodyPr/>
          <a:lstStyle>
            <a:lvl1pPr marL="228584" indent="-228584" algn="l" defTabSz="914332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Boruta</a:t>
            </a:r>
            <a:endParaRPr lang="en-US" altLang="ko-KR" sz="800" dirty="0"/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Base Method : Random Forest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Advantage : Robustness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Disadvantage : Randomness, Computational Intensity, Focus on 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523290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1DA9B-1B2A-4204-F1CC-B8CCBA98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Sobol’s Method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C9B45B-9EDE-6716-AB56-323FEC5E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22723" y="6550650"/>
            <a:ext cx="2743200" cy="365125"/>
          </a:xfrm>
        </p:spPr>
        <p:txBody>
          <a:bodyPr/>
          <a:lstStyle/>
          <a:p>
            <a:fld id="{DCF30976-4E8F-417C-866E-A81683010615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ADB762C-7214-7BC7-2A29-4A7642FCB222}"/>
              </a:ext>
            </a:extLst>
          </p:cNvPr>
          <p:cNvSpPr txBox="1">
            <a:spLocks/>
          </p:cNvSpPr>
          <p:nvPr/>
        </p:nvSpPr>
        <p:spPr>
          <a:xfrm>
            <a:off x="838200" y="1123952"/>
            <a:ext cx="10515600" cy="5053013"/>
          </a:xfrm>
          <a:prstGeom prst="rect">
            <a:avLst/>
          </a:prstGeom>
        </p:spPr>
        <p:txBody>
          <a:bodyPr/>
          <a:lstStyle>
            <a:lvl1pPr marL="228584" indent="-228584" algn="l" defTabSz="914332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800" dirty="0"/>
          </a:p>
          <a:p>
            <a:pPr lvl="1"/>
            <a:endParaRPr lang="en-US" altLang="ko-K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0BDC77-75E4-B67C-1BFE-F7F3E0878C9E}"/>
                  </a:ext>
                </a:extLst>
              </p:cNvPr>
              <p:cNvSpPr txBox="1"/>
              <p:nvPr/>
            </p:nvSpPr>
            <p:spPr>
              <a:xfrm>
                <a:off x="1644024" y="2068917"/>
                <a:ext cx="6467861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kern="100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1800" i="1" kern="100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ko-KR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ko-KR" altLang="ko-KR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ko-KR" altLang="ko-KR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8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ko-KR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&lt;</m:t>
                          </m:r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ko-KR" altLang="ko-KR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ko-KR" altLang="ko-KR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8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ko-KR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8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sz="1800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1,2,</m:t>
                          </m:r>
                          <m:r>
                            <a:rPr lang="ko-KR" altLang="ko-KR" sz="1800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…</m:t>
                          </m:r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ko-KR" altLang="ko-KR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ko-KR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ko-KR" altLang="ko-KR" sz="1800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…</m:t>
                          </m:r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ko-KR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0BDC77-75E4-B67C-1BFE-F7F3E0878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024" y="2068917"/>
                <a:ext cx="6467861" cy="9081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FF722D-342D-FD69-1926-5965E02D227E}"/>
                  </a:ext>
                </a:extLst>
              </p:cNvPr>
              <p:cNvSpPr txBox="1"/>
              <p:nvPr/>
            </p:nvSpPr>
            <p:spPr>
              <a:xfrm>
                <a:off x="7725734" y="2029588"/>
                <a:ext cx="4155368" cy="1202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: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,….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ko-K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ko-KR" sz="1400" b="0" dirty="0"/>
              </a:p>
              <a:p>
                <a:endParaRPr lang="en-US" altLang="ko-KR" sz="1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FF722D-342D-FD69-1926-5965E02D2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734" y="2029588"/>
                <a:ext cx="4155368" cy="1202252"/>
              </a:xfrm>
              <a:prstGeom prst="rect">
                <a:avLst/>
              </a:prstGeom>
              <a:blipFill>
                <a:blip r:embed="rId3"/>
                <a:stretch>
                  <a:fillRect b="-213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9B69E5-2137-3FC3-5070-8ED2E0187003}"/>
                  </a:ext>
                </a:extLst>
              </p:cNvPr>
              <p:cNvSpPr txBox="1"/>
              <p:nvPr/>
            </p:nvSpPr>
            <p:spPr>
              <a:xfrm>
                <a:off x="1385407" y="3669695"/>
                <a:ext cx="6121570" cy="9110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ko-KR" altLang="ko-KR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ko-KR" altLang="ko-KR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ko-KR" altLang="ko-KR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𝑑𝑋</m:t>
                          </m:r>
                        </m:e>
                      </m:nary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ko-KR" altLang="ko-KR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ko-KR" altLang="ko-KR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ko-KR" altLang="ko-KR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ko-KR" altLang="ko-KR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sz="18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ko-KR" altLang="ko-KR" sz="1800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…</m:t>
                              </m:r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ko-KR" altLang="ko-KR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ko-KR" sz="18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p>
                            <m:e>
                              <m:nary>
                                <m:naryPr>
                                  <m:subHide m:val="on"/>
                                  <m:supHide m:val="on"/>
                                  <m:ctrlPr>
                                    <a:rPr lang="ko-KR" altLang="ko-KR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ko-KR" altLang="ko-KR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ko-KR" altLang="ko-KR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ko-KR" altLang="ko-KR" sz="1800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…</m:t>
                                      </m:r>
                                      <m:sSub>
                                        <m:sSubPr>
                                          <m:ctrlPr>
                                            <a:rPr lang="ko-KR" altLang="ko-KR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altLang="ko-KR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ko-KR" altLang="ko-KR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ko-KR" altLang="ko-KR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ko-KR" altLang="ko-KR" sz="1800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…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ko-KR" altLang="ko-KR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ko-KR" altLang="ko-KR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ko-KR" sz="18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9B69E5-2137-3FC3-5070-8ED2E0187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407" y="3669695"/>
                <a:ext cx="6121570" cy="911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8BC11B45-1725-AF5E-0B5B-F769C8F84723}"/>
              </a:ext>
            </a:extLst>
          </p:cNvPr>
          <p:cNvSpPr/>
          <p:nvPr/>
        </p:nvSpPr>
        <p:spPr>
          <a:xfrm>
            <a:off x="4780655" y="3164671"/>
            <a:ext cx="196381" cy="355941"/>
          </a:xfrm>
          <a:prstGeom prst="down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B440EF-D289-C399-004F-C9806B2AE7CF}"/>
              </a:ext>
            </a:extLst>
          </p:cNvPr>
          <p:cNvSpPr txBox="1"/>
          <p:nvPr/>
        </p:nvSpPr>
        <p:spPr>
          <a:xfrm>
            <a:off x="5222512" y="3151280"/>
            <a:ext cx="330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Assume f is square-integrable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058A84-DD2E-3D39-BB27-7F2F36C33060}"/>
              </a:ext>
            </a:extLst>
          </p:cNvPr>
          <p:cNvSpPr/>
          <p:nvPr/>
        </p:nvSpPr>
        <p:spPr>
          <a:xfrm>
            <a:off x="1951537" y="3827458"/>
            <a:ext cx="1755157" cy="6321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1EB8980E-1EA0-5A35-A6D6-3CE8EE8FFD77}"/>
              </a:ext>
            </a:extLst>
          </p:cNvPr>
          <p:cNvSpPr/>
          <p:nvPr/>
        </p:nvSpPr>
        <p:spPr>
          <a:xfrm>
            <a:off x="2745943" y="4757594"/>
            <a:ext cx="142172" cy="355941"/>
          </a:xfrm>
          <a:prstGeom prst="down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52F103-DBB9-A749-30A6-217B6706B295}"/>
                  </a:ext>
                </a:extLst>
              </p:cNvPr>
              <p:cNvSpPr txBox="1"/>
              <p:nvPr/>
            </p:nvSpPr>
            <p:spPr>
              <a:xfrm>
                <a:off x="2294018" y="5402684"/>
                <a:ext cx="10701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52F103-DBB9-A749-30A6-217B6706B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018" y="5402684"/>
                <a:ext cx="10701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0A1F83-ECEB-025E-FEAB-8D25261791B9}"/>
                  </a:ext>
                </a:extLst>
              </p:cNvPr>
              <p:cNvSpPr txBox="1"/>
              <p:nvPr/>
            </p:nvSpPr>
            <p:spPr>
              <a:xfrm>
                <a:off x="3342214" y="5054593"/>
                <a:ext cx="4648403" cy="908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ko-KR" altLang="ko-KR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ko-KR" altLang="ko-K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sz="18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ko-KR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ko-KR" altLang="ko-K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ko-KR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80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ko-KR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ko-KR" altLang="ko-KR" sz="180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0A1F83-ECEB-025E-FEAB-8D2526179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214" y="5054593"/>
                <a:ext cx="4648403" cy="9081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C5E46E-6E08-5CA5-53DC-37E8BEA8B572}"/>
              </a:ext>
            </a:extLst>
          </p:cNvPr>
          <p:cNvSpPr/>
          <p:nvPr/>
        </p:nvSpPr>
        <p:spPr>
          <a:xfrm>
            <a:off x="3902564" y="3723612"/>
            <a:ext cx="3154885" cy="950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6ADD966E-7807-EF5B-5BE0-34E6DCA79391}"/>
              </a:ext>
            </a:extLst>
          </p:cNvPr>
          <p:cNvSpPr/>
          <p:nvPr/>
        </p:nvSpPr>
        <p:spPr>
          <a:xfrm>
            <a:off x="5368280" y="4754774"/>
            <a:ext cx="142172" cy="355941"/>
          </a:xfrm>
          <a:prstGeom prst="down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FB5C5B-C2D4-5A88-86B2-5C5C47A87AB3}"/>
                  </a:ext>
                </a:extLst>
              </p:cNvPr>
              <p:cNvSpPr txBox="1"/>
              <p:nvPr/>
            </p:nvSpPr>
            <p:spPr>
              <a:xfrm>
                <a:off x="7811780" y="5246163"/>
                <a:ext cx="3194208" cy="866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"/>
                          <m:endChr m:val="|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ko-K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𝑉𝑎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ko-KR" sz="1400" b="0" dirty="0"/>
              </a:p>
              <a:p>
                <a:endParaRPr lang="en-US" altLang="ko-KR" sz="14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FB5C5B-C2D4-5A88-86B2-5C5C47A87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780" y="5246163"/>
                <a:ext cx="3194208" cy="866648"/>
              </a:xfrm>
              <a:prstGeom prst="rect">
                <a:avLst/>
              </a:prstGeom>
              <a:blipFill>
                <a:blip r:embed="rId7"/>
                <a:stretch>
                  <a:fillRect t="-35915" b="-260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F9C161B9-E80A-42DB-92AE-E80E75FED918}"/>
              </a:ext>
            </a:extLst>
          </p:cNvPr>
          <p:cNvSpPr txBox="1">
            <a:spLocks/>
          </p:cNvSpPr>
          <p:nvPr/>
        </p:nvSpPr>
        <p:spPr>
          <a:xfrm>
            <a:off x="990600" y="1276352"/>
            <a:ext cx="10515600" cy="5053013"/>
          </a:xfrm>
          <a:prstGeom prst="rect">
            <a:avLst/>
          </a:prstGeom>
        </p:spPr>
        <p:txBody>
          <a:bodyPr/>
          <a:lstStyle>
            <a:lvl1pPr marL="228584" indent="-228584" algn="l" defTabSz="914332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Decomposition of Varaince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0501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1DA9B-1B2A-4204-F1CC-B8CCBA98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Sobol’s Method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C9B45B-9EDE-6716-AB56-323FEC5E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22723" y="6550650"/>
            <a:ext cx="2743200" cy="365125"/>
          </a:xfrm>
        </p:spPr>
        <p:txBody>
          <a:bodyPr/>
          <a:lstStyle/>
          <a:p>
            <a:fld id="{DCF30976-4E8F-417C-866E-A81683010615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ADB762C-7214-7BC7-2A29-4A7642FCB222}"/>
              </a:ext>
            </a:extLst>
          </p:cNvPr>
          <p:cNvSpPr txBox="1">
            <a:spLocks/>
          </p:cNvSpPr>
          <p:nvPr/>
        </p:nvSpPr>
        <p:spPr>
          <a:xfrm>
            <a:off x="838200" y="1123952"/>
            <a:ext cx="10515600" cy="5053013"/>
          </a:xfrm>
          <a:prstGeom prst="rect">
            <a:avLst/>
          </a:prstGeom>
        </p:spPr>
        <p:txBody>
          <a:bodyPr/>
          <a:lstStyle>
            <a:lvl1pPr marL="228584" indent="-228584" algn="l" defTabSz="914332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800" dirty="0"/>
          </a:p>
          <a:p>
            <a:pPr lvl="1"/>
            <a:endParaRPr lang="en-US" altLang="ko-KR" sz="1200" dirty="0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F9C161B9-E80A-42DB-92AE-E80E75FED918}"/>
              </a:ext>
            </a:extLst>
          </p:cNvPr>
          <p:cNvSpPr txBox="1">
            <a:spLocks/>
          </p:cNvSpPr>
          <p:nvPr/>
        </p:nvSpPr>
        <p:spPr>
          <a:xfrm>
            <a:off x="990600" y="1276352"/>
            <a:ext cx="10515600" cy="5053013"/>
          </a:xfrm>
          <a:prstGeom prst="rect">
            <a:avLst/>
          </a:prstGeom>
        </p:spPr>
        <p:txBody>
          <a:bodyPr/>
          <a:lstStyle>
            <a:lvl1pPr marL="228584" indent="-228584" algn="l" defTabSz="914332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First – order indices</a:t>
            </a:r>
          </a:p>
          <a:p>
            <a:pPr lvl="1"/>
            <a:r>
              <a:rPr lang="en-US" altLang="ko-KR" dirty="0"/>
              <a:t>The effect of single variable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Total-effect index</a:t>
            </a:r>
          </a:p>
          <a:p>
            <a:pPr lvl="1"/>
            <a:r>
              <a:rPr lang="en-US" altLang="ko-KR" dirty="0"/>
              <a:t>The effect of single variable and all intersections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FFC48C-190F-A350-CECE-804A50DDF808}"/>
                  </a:ext>
                </a:extLst>
              </p:cNvPr>
              <p:cNvSpPr txBox="1"/>
              <p:nvPr/>
            </p:nvSpPr>
            <p:spPr>
              <a:xfrm>
                <a:off x="2928186" y="2747082"/>
                <a:ext cx="6121064" cy="6819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𝑉𝑎</m:t>
                          </m:r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ko-KR" sz="120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FFC48C-190F-A350-CECE-804A50DDF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186" y="2747082"/>
                <a:ext cx="6121064" cy="6819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60AFF2-09C8-A12A-6190-22CAB525AF2E}"/>
                  </a:ext>
                </a:extLst>
              </p:cNvPr>
              <p:cNvSpPr txBox="1"/>
              <p:nvPr/>
            </p:nvSpPr>
            <p:spPr>
              <a:xfrm>
                <a:off x="2753728" y="5382688"/>
                <a:ext cx="6121064" cy="6819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𝑉𝑎</m:t>
                          </m:r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ko-KR" sz="180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60AFF2-09C8-A12A-6190-22CAB525A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728" y="5382688"/>
                <a:ext cx="6121064" cy="681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741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659D1-2520-4ED1-6F0A-01190994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Sobol’s Method</a:t>
            </a:r>
            <a:endParaRPr lang="en-US" altLang="ko-KR" sz="2400" dirty="0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AF0E18E3-927B-3430-BA42-9A88AC819C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86326" y="3139239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8097781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90483285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9952765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9570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r>
                        <a:rPr lang="en-US" altLang="ko-KR" baseline="-25000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r>
                        <a:rPr lang="en-US" altLang="ko-KR" baseline="-25000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r>
                        <a:rPr lang="en-US" altLang="ko-KR" baseline="-25000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258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84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50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08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125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88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04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234184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91A202-BF1F-E031-8117-8907DD29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0976-4E8F-417C-866E-A81683010615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920EA-9C26-2497-B698-A6BA9BBD8C8B}"/>
              </a:ext>
            </a:extLst>
          </p:cNvPr>
          <p:cNvSpPr txBox="1"/>
          <p:nvPr/>
        </p:nvSpPr>
        <p:spPr>
          <a:xfrm>
            <a:off x="1046748" y="1534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B77DE1-8CD6-F925-40C1-0F9971906EC2}"/>
              </a:ext>
            </a:extLst>
          </p:cNvPr>
          <p:cNvSpPr/>
          <p:nvPr/>
        </p:nvSpPr>
        <p:spPr>
          <a:xfrm>
            <a:off x="8777038" y="3507206"/>
            <a:ext cx="2624888" cy="111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D112E7-D02F-9DB4-6774-F125EDC63BBA}"/>
              </a:ext>
            </a:extLst>
          </p:cNvPr>
          <p:cNvSpPr/>
          <p:nvPr/>
        </p:nvSpPr>
        <p:spPr>
          <a:xfrm>
            <a:off x="886326" y="3507206"/>
            <a:ext cx="2624888" cy="111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2">
                <a:extLst>
                  <a:ext uri="{FF2B5EF4-FFF2-40B4-BE49-F238E27FC236}">
                    <a16:creationId xmlns:a16="http://schemas.microsoft.com/office/drawing/2014/main" id="{9E157F04-4DF2-5184-698E-FC5A52BCFD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23952"/>
                <a:ext cx="10515600" cy="50530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584" indent="-228584" algn="l" defTabSz="914332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50" indent="-228584" algn="l" defTabSz="914332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ClrTx/>
                  <a:buSzPct val="95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14" indent="-228584" algn="l" defTabSz="914332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080" indent="-228584" algn="l" defTabSz="914332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rgbClr val="18396A"/>
                    </a:solidFill>
                    <a:latin typeface="+mn-lt"/>
                    <a:ea typeface="+mn-ea"/>
                    <a:cs typeface="+mn-cs"/>
                  </a:defRPr>
                </a:lvl4pPr>
                <a:lvl5pPr marL="2057247" indent="-228584" algn="l" defTabSz="914332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rgbClr val="18396A"/>
                    </a:solidFill>
                    <a:latin typeface="+mn-lt"/>
                    <a:ea typeface="+mn-ea"/>
                    <a:cs typeface="+mn-cs"/>
                  </a:defRPr>
                </a:lvl5pPr>
                <a:lvl6pPr marL="2514412" indent="-228584" algn="l" defTabSz="914332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78" indent="-228584" algn="l" defTabSz="914332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744" indent="-228584" algn="l" defTabSz="914332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910" indent="-228584" algn="l" defTabSz="914332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Example of Calculate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ko-KR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When X</a:t>
                </a:r>
                <a:r>
                  <a:rPr lang="en-US" altLang="ko-KR" baseline="-25000" dirty="0"/>
                  <a:t>1</a:t>
                </a:r>
                <a:r>
                  <a:rPr lang="en-US" altLang="ko-KR" dirty="0"/>
                  <a:t> is 1, the mean of the corresponding Y values, 11.33</a:t>
                </a:r>
                <a:endParaRPr lang="ko-KR" altLang="en-US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13" name="내용 개체 틀 2">
                <a:extLst>
                  <a:ext uri="{FF2B5EF4-FFF2-40B4-BE49-F238E27FC236}">
                    <a16:creationId xmlns:a16="http://schemas.microsoft.com/office/drawing/2014/main" id="{9E157F04-4DF2-5184-698E-FC5A52BCF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23952"/>
                <a:ext cx="10515600" cy="5053013"/>
              </a:xfrm>
              <a:prstGeom prst="rect">
                <a:avLst/>
              </a:prstGeom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65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659D1-2520-4ED1-6F0A-01190994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Sobol’s Method</a:t>
            </a:r>
            <a:endParaRPr lang="en-US" altLang="ko-KR" sz="2400" dirty="0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AF0E18E3-927B-3430-BA42-9A88AC819C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86326" y="3139239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8097781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90483285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9952765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9570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r>
                        <a:rPr lang="en-US" altLang="ko-KR" baseline="-25000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r>
                        <a:rPr lang="en-US" altLang="ko-KR" baseline="-25000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r>
                        <a:rPr lang="en-US" altLang="ko-KR" baseline="-25000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258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84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50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08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125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88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04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234184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91A202-BF1F-E031-8117-8907DD29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0976-4E8F-417C-866E-A81683010615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920EA-9C26-2497-B698-A6BA9BBD8C8B}"/>
              </a:ext>
            </a:extLst>
          </p:cNvPr>
          <p:cNvSpPr txBox="1"/>
          <p:nvPr/>
        </p:nvSpPr>
        <p:spPr>
          <a:xfrm>
            <a:off x="1046748" y="15340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B77DE1-8CD6-F925-40C1-0F9971906EC2}"/>
              </a:ext>
            </a:extLst>
          </p:cNvPr>
          <p:cNvSpPr/>
          <p:nvPr/>
        </p:nvSpPr>
        <p:spPr>
          <a:xfrm>
            <a:off x="8785062" y="4622103"/>
            <a:ext cx="2624888" cy="111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D112E7-D02F-9DB4-6774-F125EDC63BBA}"/>
              </a:ext>
            </a:extLst>
          </p:cNvPr>
          <p:cNvSpPr/>
          <p:nvPr/>
        </p:nvSpPr>
        <p:spPr>
          <a:xfrm>
            <a:off x="894350" y="4628118"/>
            <a:ext cx="2624888" cy="111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5C37D65C-C188-6842-8DC6-92AD932961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23952"/>
                <a:ext cx="10515600" cy="50530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584" indent="-228584" algn="l" defTabSz="914332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50" indent="-228584" algn="l" defTabSz="914332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ClrTx/>
                  <a:buSzPct val="95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14" indent="-228584" algn="l" defTabSz="914332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080" indent="-228584" algn="l" defTabSz="914332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rgbClr val="18396A"/>
                    </a:solidFill>
                    <a:latin typeface="+mn-lt"/>
                    <a:ea typeface="+mn-ea"/>
                    <a:cs typeface="+mn-cs"/>
                  </a:defRPr>
                </a:lvl4pPr>
                <a:lvl5pPr marL="2057247" indent="-228584" algn="l" defTabSz="914332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rgbClr val="18396A"/>
                    </a:solidFill>
                    <a:latin typeface="+mn-lt"/>
                    <a:ea typeface="+mn-ea"/>
                    <a:cs typeface="+mn-cs"/>
                  </a:defRPr>
                </a:lvl5pPr>
                <a:lvl6pPr marL="2514412" indent="-228584" algn="l" defTabSz="914332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78" indent="-228584" algn="l" defTabSz="914332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744" indent="-228584" algn="l" defTabSz="914332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910" indent="-228584" algn="l" defTabSz="914332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Example of Calculate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𝑉𝑎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ko-KR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When X</a:t>
                </a:r>
                <a:r>
                  <a:rPr lang="en-US" altLang="ko-KR" baseline="-25000" dirty="0"/>
                  <a:t>1</a:t>
                </a:r>
                <a:r>
                  <a:rPr lang="en-US" altLang="ko-KR" dirty="0"/>
                  <a:t> is 2, the mean of the corresponding Y values, 15</a:t>
                </a:r>
                <a:endParaRPr lang="ko-KR" altLang="en-US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5C37D65C-C188-6842-8DC6-92AD93296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23952"/>
                <a:ext cx="10515600" cy="5053013"/>
              </a:xfrm>
              <a:prstGeom prst="rect">
                <a:avLst/>
              </a:prstGeom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78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C66CF-C8BE-F432-F542-A56D5B63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Boruta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ABD30E-C65D-DFC8-FC71-5DA235357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9DDC3D-3A75-A85D-D0FA-084FC373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0976-4E8F-417C-866E-A81683010615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026" name="Picture 2" descr="Anas Brital | Random Forest Algorithm Explained .">
            <a:extLst>
              <a:ext uri="{FF2B5EF4-FFF2-40B4-BE49-F238E27FC236}">
                <a16:creationId xmlns:a16="http://schemas.microsoft.com/office/drawing/2014/main" id="{5CA359DF-31F3-F0F1-FDDD-739B01DED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36" y="3308717"/>
            <a:ext cx="3643385" cy="260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5.4 Decision Tree | Interpretable Machine Learning">
            <a:extLst>
              <a:ext uri="{FF2B5EF4-FFF2-40B4-BE49-F238E27FC236}">
                <a16:creationId xmlns:a16="http://schemas.microsoft.com/office/drawing/2014/main" id="{4982FC44-9967-C3F4-3F05-33A6E5367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81" y="3273916"/>
            <a:ext cx="3984742" cy="284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FC29BA8-DA67-8530-19C4-44A35D789656}"/>
              </a:ext>
            </a:extLst>
          </p:cNvPr>
          <p:cNvSpPr/>
          <p:nvPr/>
        </p:nvSpPr>
        <p:spPr>
          <a:xfrm>
            <a:off x="5438765" y="4481232"/>
            <a:ext cx="665104" cy="257385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4C0AC4F-DB59-74B1-672A-A6EEE0316B34}"/>
              </a:ext>
            </a:extLst>
          </p:cNvPr>
          <p:cNvSpPr txBox="1">
            <a:spLocks/>
          </p:cNvSpPr>
          <p:nvPr/>
        </p:nvSpPr>
        <p:spPr>
          <a:xfrm>
            <a:off x="990600" y="1240256"/>
            <a:ext cx="10515600" cy="505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4" indent="-228584" algn="l" defTabSz="914332" rtl="0" eaLnBrk="1" latinLnBrk="1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1" hangingPunct="1">
              <a:lnSpc>
                <a:spcPct val="150000"/>
              </a:lnSpc>
              <a:spcBef>
                <a:spcPts val="500"/>
              </a:spcBef>
              <a:buClrTx/>
              <a:buSzPct val="9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8396A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8396A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Decision Tree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/>
              <a:t>It’s kind of a guessing game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200" dirty="0"/>
              <a:t>Random Forest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/>
              <a:t>Decision Tree + Ensemble</a:t>
            </a:r>
            <a:endParaRPr lang="ko-KR" altLang="en-US" sz="1800" dirty="0"/>
          </a:p>
          <a:p>
            <a:pPr lvl="1"/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AC9FE-7CC2-63E8-62A2-8700E4AED548}"/>
              </a:ext>
            </a:extLst>
          </p:cNvPr>
          <p:cNvSpPr txBox="1"/>
          <p:nvPr/>
        </p:nvSpPr>
        <p:spPr>
          <a:xfrm>
            <a:off x="5104636" y="3959500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Ensemble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2541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1DA9B-1B2A-4204-F1CC-B8CCBA98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Boruta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C9B45B-9EDE-6716-AB56-323FEC5E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0976-4E8F-417C-866E-A81683010615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ADB762C-7214-7BC7-2A29-4A7642FCB222}"/>
              </a:ext>
            </a:extLst>
          </p:cNvPr>
          <p:cNvSpPr txBox="1">
            <a:spLocks/>
          </p:cNvSpPr>
          <p:nvPr/>
        </p:nvSpPr>
        <p:spPr>
          <a:xfrm>
            <a:off x="838200" y="1123952"/>
            <a:ext cx="10515600" cy="5053013"/>
          </a:xfrm>
          <a:prstGeom prst="rect">
            <a:avLst/>
          </a:prstGeom>
        </p:spPr>
        <p:txBody>
          <a:bodyPr/>
          <a:lstStyle>
            <a:lvl1pPr marL="228584" indent="-228584" algn="l" defTabSz="914332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Boruta method</a:t>
            </a:r>
          </a:p>
          <a:p>
            <a:pPr marL="914366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Added shadow variables</a:t>
            </a:r>
          </a:p>
          <a:p>
            <a:pPr marL="914366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Train Random Forest</a:t>
            </a:r>
          </a:p>
          <a:p>
            <a:pPr marL="914366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Extract </a:t>
            </a:r>
            <a:r>
              <a:rPr lang="en-US" altLang="ko-KR" dirty="0" err="1"/>
              <a:t>Importances</a:t>
            </a:r>
            <a:endParaRPr lang="en-US" altLang="ko-KR" dirty="0"/>
          </a:p>
          <a:p>
            <a:pPr marL="914366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Determine the values that lower importance than shadow variables</a:t>
            </a:r>
          </a:p>
          <a:p>
            <a:pPr marL="914366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Repeat this </a:t>
            </a:r>
          </a:p>
          <a:p>
            <a:pPr lvl="1"/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65995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95382"/>
        </a:solidFill>
        <a:ln w="38100">
          <a:solidFill>
            <a:srgbClr val="395382"/>
          </a:solidFill>
        </a:ln>
      </a:spPr>
      <a:bodyPr rtlCol="0" anchor="ctr"/>
      <a:lstStyle>
        <a:defPPr algn="ctr">
          <a:defRPr b="1"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26582</TotalTime>
  <Words>630</Words>
  <Application>Microsoft Office PowerPoint</Application>
  <PresentationFormat>와이드스크린</PresentationFormat>
  <Paragraphs>234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Sensitivity Analysis</vt:lpstr>
      <vt:lpstr>Sensitivity Analysis</vt:lpstr>
      <vt:lpstr>Sobol’s Method</vt:lpstr>
      <vt:lpstr>Sobol’s Method</vt:lpstr>
      <vt:lpstr>Sobol’s Method</vt:lpstr>
      <vt:lpstr>Sobol’s Method</vt:lpstr>
      <vt:lpstr>Boruta</vt:lpstr>
      <vt:lpstr>Boruta</vt:lpstr>
      <vt:lpstr>Boruta</vt:lpstr>
      <vt:lpstr>Carmaker</vt:lpstr>
      <vt:lpstr>Carmaker</vt:lpstr>
      <vt:lpstr>Carmaker</vt:lpstr>
      <vt:lpstr>Carmaker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HAYEON KWON</dc:creator>
  <cp:lastModifiedBy>진민 김</cp:lastModifiedBy>
  <cp:revision>1017</cp:revision>
  <dcterms:created xsi:type="dcterms:W3CDTF">2021-01-28T07:50:46Z</dcterms:created>
  <dcterms:modified xsi:type="dcterms:W3CDTF">2024-01-10T06:28:54Z</dcterms:modified>
</cp:coreProperties>
</file>